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501f76308_2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d501f76308_2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501f76308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501f76308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8ad4d8b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8ad4d8b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503e3137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gd503e3137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501f7630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d501f7630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501f76308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gd501f76308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513159" y="3365499"/>
            <a:ext cx="6400800" cy="11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542109" y="1085850"/>
            <a:ext cx="4514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Century Gothic"/>
              <a:buNone/>
              <a:defRPr sz="21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>
            <a:spLocks noGrp="1"/>
          </p:cNvSpPr>
          <p:nvPr>
            <p:ph type="pic" idx="2"/>
          </p:nvPr>
        </p:nvSpPr>
        <p:spPr>
          <a:xfrm>
            <a:off x="741759" y="685800"/>
            <a:ext cx="2460600" cy="34290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542109" y="2082800"/>
            <a:ext cx="4515900" cy="15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7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8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ctrTitle"/>
          </p:nvPr>
        </p:nvSpPr>
        <p:spPr>
          <a:xfrm>
            <a:off x="513159" y="514349"/>
            <a:ext cx="6000900" cy="22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ubTitle" idx="1"/>
          </p:nvPr>
        </p:nvSpPr>
        <p:spPr>
          <a:xfrm>
            <a:off x="513159" y="2882900"/>
            <a:ext cx="4800600" cy="14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  <a:defRPr sz="1600">
                <a:solidFill>
                  <a:srgbClr val="0F486F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4" name="Google Shape;84;p17"/>
          <p:cNvCxnSpPr/>
          <p:nvPr/>
        </p:nvCxnSpPr>
        <p:spPr>
          <a:xfrm flipH="1">
            <a:off x="6171009" y="6350"/>
            <a:ext cx="2857500" cy="28575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5" name="Google Shape;85;p17"/>
          <p:cNvCxnSpPr/>
          <p:nvPr/>
        </p:nvCxnSpPr>
        <p:spPr>
          <a:xfrm flipH="1">
            <a:off x="4581019" y="68659"/>
            <a:ext cx="4560600" cy="45606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6" name="Google Shape;86;p17"/>
          <p:cNvCxnSpPr/>
          <p:nvPr/>
        </p:nvCxnSpPr>
        <p:spPr>
          <a:xfrm flipH="1">
            <a:off x="5426719" y="171450"/>
            <a:ext cx="3714900" cy="37149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" name="Google Shape;87;p17"/>
          <p:cNvCxnSpPr/>
          <p:nvPr/>
        </p:nvCxnSpPr>
        <p:spPr>
          <a:xfrm flipH="1">
            <a:off x="5502019" y="24208"/>
            <a:ext cx="3639600" cy="3639600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8" name="Google Shape;88;p17"/>
          <p:cNvCxnSpPr/>
          <p:nvPr/>
        </p:nvCxnSpPr>
        <p:spPr>
          <a:xfrm flipH="1">
            <a:off x="5884219" y="457201"/>
            <a:ext cx="3257400" cy="3257400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513159" y="3365499"/>
            <a:ext cx="6400800" cy="11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513159" y="514350"/>
            <a:ext cx="6400800" cy="27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▶"/>
              <a:defRPr/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513158" y="1504950"/>
            <a:ext cx="6400800" cy="1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513160" y="3371850"/>
            <a:ext cx="6400800" cy="11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0F486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8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513159" y="3365499"/>
            <a:ext cx="6400800" cy="11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513158" y="514350"/>
            <a:ext cx="3703200" cy="27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▶"/>
              <a:defRPr/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2"/>
          </p:nvPr>
        </p:nvSpPr>
        <p:spPr>
          <a:xfrm>
            <a:off x="4356100" y="514351"/>
            <a:ext cx="3700800" cy="27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▶"/>
              <a:defRPr/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513159" y="3365499"/>
            <a:ext cx="6400800" cy="11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body" idx="1"/>
          </p:nvPr>
        </p:nvSpPr>
        <p:spPr>
          <a:xfrm>
            <a:off x="729060" y="514350"/>
            <a:ext cx="34872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1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000"/>
              <a:buNone/>
              <a:defRPr sz="1200" b="1"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2"/>
          </p:nvPr>
        </p:nvSpPr>
        <p:spPr>
          <a:xfrm>
            <a:off x="513158" y="952897"/>
            <a:ext cx="3703200" cy="22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▶"/>
              <a:defRPr/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3"/>
          </p:nvPr>
        </p:nvSpPr>
        <p:spPr>
          <a:xfrm>
            <a:off x="4559300" y="514350"/>
            <a:ext cx="3498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1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000"/>
              <a:buNone/>
              <a:defRPr sz="1200" b="1"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4"/>
          </p:nvPr>
        </p:nvSpPr>
        <p:spPr>
          <a:xfrm>
            <a:off x="4354909" y="946547"/>
            <a:ext cx="3696900" cy="22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▶"/>
              <a:defRPr/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5313759" y="514350"/>
            <a:ext cx="27432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  <a:defRPr sz="18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body" idx="1"/>
          </p:nvPr>
        </p:nvSpPr>
        <p:spPr>
          <a:xfrm>
            <a:off x="513159" y="514350"/>
            <a:ext cx="4457700" cy="39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▶"/>
              <a:defRPr/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body" idx="2"/>
          </p:nvPr>
        </p:nvSpPr>
        <p:spPr>
          <a:xfrm>
            <a:off x="5313759" y="1657349"/>
            <a:ext cx="2743200" cy="1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7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8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513159" y="3365499"/>
            <a:ext cx="6400800" cy="11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3"/>
          <p:cNvSpPr>
            <a:spLocks noGrp="1"/>
          </p:cNvSpPr>
          <p:nvPr>
            <p:ph type="pic" idx="2"/>
          </p:nvPr>
        </p:nvSpPr>
        <p:spPr>
          <a:xfrm>
            <a:off x="514350" y="400050"/>
            <a:ext cx="8114100" cy="23430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lt1"/>
              </a:buClr>
              <a:buSzPts val="1000"/>
              <a:buFont typeface="Noto Sans Symbols"/>
              <a:buNone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685801" y="2882900"/>
            <a:ext cx="6228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Font typeface="Century Gothic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Font typeface="Century Gothic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Font typeface="Century Gothic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Font typeface="Century Gothic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Font typeface="Century Gothic"/>
              <a:buNone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body" idx="1"/>
          </p:nvPr>
        </p:nvSpPr>
        <p:spPr>
          <a:xfrm>
            <a:off x="513159" y="3086100"/>
            <a:ext cx="64020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0F486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8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>
            <a:spLocks noGrp="1"/>
          </p:cNvSpPr>
          <p:nvPr>
            <p:ph type="title"/>
          </p:nvPr>
        </p:nvSpPr>
        <p:spPr>
          <a:xfrm>
            <a:off x="856058" y="514350"/>
            <a:ext cx="685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body" idx="1"/>
          </p:nvPr>
        </p:nvSpPr>
        <p:spPr>
          <a:xfrm>
            <a:off x="1084659" y="2571750"/>
            <a:ext cx="64008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Font typeface="Century Gothic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Font typeface="Century Gothic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Font typeface="Century Gothic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Font typeface="Century Gothic"/>
              <a:buNone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2"/>
          </p:nvPr>
        </p:nvSpPr>
        <p:spPr>
          <a:xfrm>
            <a:off x="513160" y="3225800"/>
            <a:ext cx="6400800" cy="12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0F486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8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5"/>
          <p:cNvSpPr txBox="1"/>
          <p:nvPr/>
        </p:nvSpPr>
        <p:spPr>
          <a:xfrm>
            <a:off x="398859" y="609167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5"/>
          <p:cNvSpPr txBox="1"/>
          <p:nvPr/>
        </p:nvSpPr>
        <p:spPr>
          <a:xfrm>
            <a:off x="7714059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>
            <a:spLocks noGrp="1"/>
          </p:cNvSpPr>
          <p:nvPr>
            <p:ph type="title"/>
          </p:nvPr>
        </p:nvSpPr>
        <p:spPr>
          <a:xfrm>
            <a:off x="513159" y="2571750"/>
            <a:ext cx="6400800" cy="12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body" idx="1"/>
          </p:nvPr>
        </p:nvSpPr>
        <p:spPr>
          <a:xfrm>
            <a:off x="513158" y="3849736"/>
            <a:ext cx="64020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0F486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8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856060" y="514350"/>
            <a:ext cx="685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body" idx="1"/>
          </p:nvPr>
        </p:nvSpPr>
        <p:spPr>
          <a:xfrm>
            <a:off x="513159" y="2946400"/>
            <a:ext cx="64008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body" idx="2"/>
          </p:nvPr>
        </p:nvSpPr>
        <p:spPr>
          <a:xfrm>
            <a:off x="513158" y="3733800"/>
            <a:ext cx="64008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0F486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8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7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7"/>
          <p:cNvSpPr txBox="1"/>
          <p:nvPr/>
        </p:nvSpPr>
        <p:spPr>
          <a:xfrm>
            <a:off x="398859" y="609167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7"/>
          <p:cNvSpPr txBox="1"/>
          <p:nvPr/>
        </p:nvSpPr>
        <p:spPr>
          <a:xfrm>
            <a:off x="7714059" y="2076451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body" idx="1"/>
          </p:nvPr>
        </p:nvSpPr>
        <p:spPr>
          <a:xfrm>
            <a:off x="513159" y="2946400"/>
            <a:ext cx="64008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2"/>
          </p:nvPr>
        </p:nvSpPr>
        <p:spPr>
          <a:xfrm>
            <a:off x="513158" y="3575049"/>
            <a:ext cx="6400800" cy="9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0F486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None/>
              <a:defRPr sz="1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8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28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513159" y="3365499"/>
            <a:ext cx="6400800" cy="11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1"/>
          </p:nvPr>
        </p:nvSpPr>
        <p:spPr>
          <a:xfrm rot="5400000">
            <a:off x="2357859" y="-1330350"/>
            <a:ext cx="2711400" cy="6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▶"/>
              <a:defRPr/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9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>
            <a:spLocks noGrp="1"/>
          </p:cNvSpPr>
          <p:nvPr>
            <p:ph type="title"/>
          </p:nvPr>
        </p:nvSpPr>
        <p:spPr>
          <a:xfrm rot="5400000">
            <a:off x="5570859" y="1457250"/>
            <a:ext cx="3429000" cy="1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body" idx="1"/>
          </p:nvPr>
        </p:nvSpPr>
        <p:spPr>
          <a:xfrm rot="5400000">
            <a:off x="1457400" y="-428700"/>
            <a:ext cx="3981300" cy="58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▶"/>
              <a:defRPr/>
            </a:lvl1pPr>
            <a:lvl2pPr marL="914400" lvl="1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2pPr>
            <a:lvl3pPr marL="1371600" lvl="2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3pPr>
            <a:lvl4pPr marL="1828800" lvl="3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4pPr>
            <a:lvl5pPr marL="2286000" lvl="4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5pPr>
            <a:lvl6pPr marL="2743200" lvl="5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6pPr>
            <a:lvl7pPr marL="3200400" lvl="6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7pPr>
            <a:lvl8pPr marL="3657600" lvl="7" indent="-2984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▶"/>
              <a:defRPr/>
            </a:lvl8pPr>
            <a:lvl9pPr marL="4114800" lvl="8" indent="-29845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100"/>
              <a:buChar char="▶"/>
              <a:defRPr/>
            </a:lvl9pPr>
          </a:lstStyle>
          <a:p>
            <a:endParaRPr/>
          </a:p>
        </p:txBody>
      </p:sp>
      <p:sp>
        <p:nvSpPr>
          <p:cNvPr id="177" name="Google Shape;177;p30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0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-150" y="1270200"/>
            <a:ext cx="9144000" cy="24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2D2EF"/>
            </a:gs>
            <a:gs pos="10000">
              <a:srgbClr val="62D2EF"/>
            </a:gs>
            <a:gs pos="100000">
              <a:srgbClr val="05578D"/>
            </a:gs>
          </a:gsLst>
          <a:lin ang="61200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6905119" y="2222500"/>
            <a:ext cx="2236501" cy="2406758"/>
            <a:chOff x="9206826" y="2963333"/>
            <a:chExt cx="2982002" cy="3209011"/>
          </a:xfrm>
        </p:grpSpPr>
        <p:cxnSp>
          <p:nvCxnSpPr>
            <p:cNvPr id="52" name="Google Shape;52;p13"/>
            <p:cNvCxnSpPr/>
            <p:nvPr/>
          </p:nvCxnSpPr>
          <p:spPr>
            <a:xfrm flipH="1">
              <a:off x="11275926" y="2963333"/>
              <a:ext cx="912900" cy="912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" name="Google Shape;53;p13"/>
            <p:cNvCxnSpPr/>
            <p:nvPr/>
          </p:nvCxnSpPr>
          <p:spPr>
            <a:xfrm flipH="1">
              <a:off x="9206826" y="3190344"/>
              <a:ext cx="2982000" cy="2982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54;p13"/>
            <p:cNvCxnSpPr/>
            <p:nvPr/>
          </p:nvCxnSpPr>
          <p:spPr>
            <a:xfrm flipH="1">
              <a:off x="10292226" y="3285067"/>
              <a:ext cx="1896600" cy="18966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55;p13"/>
            <p:cNvCxnSpPr/>
            <p:nvPr/>
          </p:nvCxnSpPr>
          <p:spPr>
            <a:xfrm flipH="1">
              <a:off x="10443125" y="3131080"/>
              <a:ext cx="1745700" cy="1745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" name="Google Shape;56;p13"/>
            <p:cNvCxnSpPr/>
            <p:nvPr/>
          </p:nvCxnSpPr>
          <p:spPr>
            <a:xfrm flipH="1">
              <a:off x="10918927" y="3683001"/>
              <a:ext cx="1269900" cy="12699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513159" y="3365499"/>
            <a:ext cx="6400800" cy="11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1"/>
          </p:nvPr>
        </p:nvSpPr>
        <p:spPr>
          <a:xfrm>
            <a:off x="513159" y="514350"/>
            <a:ext cx="6400800" cy="27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oto Sans Symbols"/>
              <a:buChar char="▶"/>
              <a:defRPr sz="15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oto Sans Symbols"/>
              <a:buChar char="▶"/>
              <a:defRPr sz="12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794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oto Sans Symbols"/>
              <a:buChar char="▶"/>
              <a:defRPr sz="11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794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oto Sans Symbols"/>
              <a:buChar char="▶"/>
              <a:defRPr sz="11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oto Sans Symbols"/>
              <a:buChar char="▶"/>
              <a:defRPr sz="11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oto Sans Symbols"/>
              <a:buChar char="▶"/>
              <a:defRPr sz="11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oto Sans Symbols"/>
              <a:buChar char="▶"/>
              <a:defRPr sz="11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lt1"/>
              </a:buClr>
              <a:buSzPts val="800"/>
              <a:buFont typeface="Noto Sans Symbols"/>
              <a:buChar char="▶"/>
              <a:defRPr sz="11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dt" idx="10"/>
          </p:nvPr>
        </p:nvSpPr>
        <p:spPr>
          <a:xfrm>
            <a:off x="7428309" y="4629150"/>
            <a:ext cx="120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8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ftr" idx="11"/>
          </p:nvPr>
        </p:nvSpPr>
        <p:spPr>
          <a:xfrm>
            <a:off x="513159" y="4629150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8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7772400" y="4183856"/>
            <a:ext cx="856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ctrTitle"/>
          </p:nvPr>
        </p:nvSpPr>
        <p:spPr>
          <a:xfrm>
            <a:off x="365400" y="290400"/>
            <a:ext cx="86433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18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FACIAL EMOTION RECOGNITION</a:t>
            </a:r>
            <a:endParaRPr sz="518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31"/>
          <p:cNvSpPr txBox="1">
            <a:spLocks noGrp="1"/>
          </p:cNvSpPr>
          <p:nvPr>
            <p:ph type="subTitle" idx="1"/>
          </p:nvPr>
        </p:nvSpPr>
        <p:spPr>
          <a:xfrm>
            <a:off x="1763450" y="2066325"/>
            <a:ext cx="6096000" cy="28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</a:t>
            </a:r>
            <a:r>
              <a:rPr lang="en">
                <a:solidFill>
                  <a:srgbClr val="FFF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21</a:t>
            </a:r>
            <a:endParaRPr>
              <a:solidFill>
                <a:srgbClr val="FFF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19ucs129 -  Rishabh Sahu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19ucs091-Mansi Agarwal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19ucs193-Hemang Goyal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19ucs024-Hardik Bhati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19ucs028-Abhishek Tiwari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>
            <a:spLocks noGrp="1"/>
          </p:cNvSpPr>
          <p:nvPr>
            <p:ph type="title"/>
          </p:nvPr>
        </p:nvSpPr>
        <p:spPr>
          <a:xfrm>
            <a:off x="313425" y="1076275"/>
            <a:ext cx="8238300" cy="258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latin typeface="Times New Roman"/>
                <a:ea typeface="Times New Roman"/>
                <a:cs typeface="Times New Roman"/>
                <a:sym typeface="Times New Roman"/>
              </a:rPr>
              <a:t>Aim Of The Project</a:t>
            </a:r>
            <a:endParaRPr sz="5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project aim is to recognise the emotion of a face in given image containing a face using concepts like Image Denoising using Median Filter and Contrast Stretching.We have also used OpenCV library in Python and Matplotlib library. </a:t>
            </a:r>
            <a:r>
              <a:rPr lang="en" sz="4200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000">
              <a:solidFill>
                <a:srgbClr val="022F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>
            <a:spLocks noGrp="1"/>
          </p:cNvSpPr>
          <p:nvPr>
            <p:ph type="ctrTitle"/>
          </p:nvPr>
        </p:nvSpPr>
        <p:spPr>
          <a:xfrm>
            <a:off x="513150" y="84075"/>
            <a:ext cx="8153700" cy="6900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latin typeface="Times New Roman"/>
                <a:ea typeface="Times New Roman"/>
                <a:cs typeface="Times New Roman"/>
                <a:sym typeface="Times New Roman"/>
              </a:rPr>
              <a:t>Implementation Sequence </a:t>
            </a:r>
            <a:endParaRPr sz="4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33"/>
          <p:cNvSpPr txBox="1">
            <a:spLocks noGrp="1"/>
          </p:cNvSpPr>
          <p:nvPr>
            <p:ph type="body" idx="4294967295"/>
          </p:nvPr>
        </p:nvSpPr>
        <p:spPr>
          <a:xfrm>
            <a:off x="4474600" y="865800"/>
            <a:ext cx="4035600" cy="3835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33"/>
          <p:cNvSpPr txBox="1">
            <a:spLocks noGrp="1"/>
          </p:cNvSpPr>
          <p:nvPr>
            <p:ph type="subTitle" idx="1"/>
          </p:nvPr>
        </p:nvSpPr>
        <p:spPr>
          <a:xfrm>
            <a:off x="529975" y="920400"/>
            <a:ext cx="8328300" cy="50001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33"/>
          <p:cNvSpPr/>
          <p:nvPr/>
        </p:nvSpPr>
        <p:spPr>
          <a:xfrm>
            <a:off x="2206025" y="865800"/>
            <a:ext cx="4965600" cy="575100"/>
          </a:xfrm>
          <a:prstGeom prst="flowChartAlternateProcess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Selection</a:t>
            </a:r>
            <a:endParaRPr sz="3600">
              <a:solidFill>
                <a:srgbClr val="022F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p33"/>
          <p:cNvSpPr/>
          <p:nvPr/>
        </p:nvSpPr>
        <p:spPr>
          <a:xfrm>
            <a:off x="4572000" y="1561683"/>
            <a:ext cx="345000" cy="4029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3"/>
          <p:cNvSpPr/>
          <p:nvPr/>
        </p:nvSpPr>
        <p:spPr>
          <a:xfrm>
            <a:off x="2211325" y="2059350"/>
            <a:ext cx="4965600" cy="595800"/>
          </a:xfrm>
          <a:prstGeom prst="flowChartAlternateProcess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Enhancement</a:t>
            </a:r>
            <a:endParaRPr sz="3600">
              <a:solidFill>
                <a:srgbClr val="022F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33"/>
          <p:cNvSpPr/>
          <p:nvPr/>
        </p:nvSpPr>
        <p:spPr>
          <a:xfrm>
            <a:off x="2206025" y="3200475"/>
            <a:ext cx="4965600" cy="595800"/>
          </a:xfrm>
          <a:prstGeom prst="flowChartAlternateProcess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</a:t>
            </a:r>
            <a:endParaRPr sz="3600">
              <a:solidFill>
                <a:srgbClr val="022F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33"/>
          <p:cNvSpPr/>
          <p:nvPr/>
        </p:nvSpPr>
        <p:spPr>
          <a:xfrm>
            <a:off x="2206025" y="4294475"/>
            <a:ext cx="5028600" cy="815400"/>
          </a:xfrm>
          <a:prstGeom prst="flowChartAlternateProcess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Facial Emotion Recognition</a:t>
            </a:r>
            <a:endParaRPr sz="3300">
              <a:solidFill>
                <a:srgbClr val="022F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33"/>
          <p:cNvSpPr/>
          <p:nvPr/>
        </p:nvSpPr>
        <p:spPr>
          <a:xfrm>
            <a:off x="4572000" y="2749933"/>
            <a:ext cx="345000" cy="4029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3"/>
          <p:cNvSpPr/>
          <p:nvPr/>
        </p:nvSpPr>
        <p:spPr>
          <a:xfrm>
            <a:off x="4572000" y="3843923"/>
            <a:ext cx="345000" cy="4029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>
            <a:spLocks noGrp="1"/>
          </p:cNvSpPr>
          <p:nvPr>
            <p:ph type="ctrTitle"/>
          </p:nvPr>
        </p:nvSpPr>
        <p:spPr>
          <a:xfrm>
            <a:off x="198400" y="198800"/>
            <a:ext cx="8471700" cy="678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latin typeface="Times New Roman"/>
                <a:ea typeface="Times New Roman"/>
                <a:cs typeface="Times New Roman"/>
                <a:sym typeface="Times New Roman"/>
              </a:rPr>
              <a:t>Process of Facial Emotion  Recognition</a:t>
            </a:r>
            <a:endParaRPr sz="3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0" name="Google Shape;210;p34"/>
          <p:cNvSpPr txBox="1">
            <a:spLocks noGrp="1"/>
          </p:cNvSpPr>
          <p:nvPr>
            <p:ph type="subTitle" idx="1"/>
          </p:nvPr>
        </p:nvSpPr>
        <p:spPr>
          <a:xfrm>
            <a:off x="415350" y="814325"/>
            <a:ext cx="8181900" cy="43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Selection:  </a:t>
            </a:r>
            <a:r>
              <a:rPr lang="en" sz="1700">
                <a:solidFill>
                  <a:srgbClr val="0F48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file picker window is opened from which we can select the image on which we want to run the facial emotion recognition program.</a:t>
            </a:r>
            <a:endParaRPr sz="170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Enhancement: </a:t>
            </a:r>
            <a:r>
              <a:rPr lang="en" sz="1700">
                <a:solidFill>
                  <a:srgbClr val="0F48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will use the Image Denoising and Contrast Stretching to enhance our images.</a:t>
            </a:r>
            <a:endParaRPr sz="170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1" name="Google Shape;211;p34"/>
          <p:cNvPicPr preferRelativeResize="0"/>
          <p:nvPr/>
        </p:nvPicPr>
        <p:blipFill rotWithShape="1">
          <a:blip r:embed="rId3">
            <a:alphaModFix/>
          </a:blip>
          <a:srcRect l="6164" b="18253"/>
          <a:stretch/>
        </p:blipFill>
        <p:spPr>
          <a:xfrm>
            <a:off x="542700" y="1941100"/>
            <a:ext cx="8181773" cy="3202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>
            <a:spLocks noGrp="1"/>
          </p:cNvSpPr>
          <p:nvPr>
            <p:ph type="title"/>
          </p:nvPr>
        </p:nvSpPr>
        <p:spPr>
          <a:xfrm>
            <a:off x="104525" y="115325"/>
            <a:ext cx="8905200" cy="493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3.Face Detection: </a:t>
            </a:r>
            <a:r>
              <a:rPr lang="en" sz="2000" dirty="0">
                <a:solidFill>
                  <a:srgbClr val="0F48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will now detect the face from the  </a:t>
            </a:r>
            <a:endParaRPr sz="2000" dirty="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F48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selected image using HAAR Classification model. </a:t>
            </a:r>
            <a:endParaRPr sz="2000" dirty="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874227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686050" marR="3560027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686050" marR="3560027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686050" marR="3560027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686050" marR="3560027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686050" marR="3560027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686050" marR="3560027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3560027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Face Emotion Recognition:</a:t>
            </a:r>
            <a:r>
              <a:rPr lang="en" sz="2000" dirty="0">
                <a:solidFill>
                  <a:srgbClr val="0F48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face emotion is then detected using </a:t>
            </a:r>
            <a:r>
              <a:rPr lang="en" sz="2000" dirty="0">
                <a:solidFill>
                  <a:srgbClr val="0F486F"/>
                </a:solidFill>
                <a:latin typeface="Times New Roman"/>
                <a:cs typeface="Times New Roman"/>
                <a:sym typeface="Times New Roman"/>
              </a:rPr>
              <a:t>python keras </a:t>
            </a:r>
            <a:r>
              <a:rPr lang="en" sz="2000" dirty="0">
                <a:solidFill>
                  <a:srgbClr val="0F48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library and online 6-Layer CNN dataset. </a:t>
            </a:r>
            <a:endParaRPr sz="2000" dirty="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F48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</a:t>
            </a:r>
            <a:endParaRPr sz="2000" dirty="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F486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t="6759" r="3157" b="3706"/>
          <a:stretch/>
        </p:blipFill>
        <p:spPr>
          <a:xfrm>
            <a:off x="146225" y="791900"/>
            <a:ext cx="2629149" cy="276474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5"/>
          <p:cNvSpPr/>
          <p:nvPr/>
        </p:nvSpPr>
        <p:spPr>
          <a:xfrm>
            <a:off x="146200" y="373099"/>
            <a:ext cx="2629200" cy="418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F48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after Denoising</a:t>
            </a:r>
            <a:endParaRPr sz="200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35"/>
          <p:cNvSpPr/>
          <p:nvPr/>
        </p:nvSpPr>
        <p:spPr>
          <a:xfrm>
            <a:off x="5674763" y="1576375"/>
            <a:ext cx="3178200" cy="418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F48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RESULTANT  IMAGE</a:t>
            </a:r>
            <a:endParaRPr sz="2100">
              <a:solidFill>
                <a:srgbClr val="0F486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0" name="Google Shape;220;p35"/>
          <p:cNvPicPr preferRelativeResize="0"/>
          <p:nvPr/>
        </p:nvPicPr>
        <p:blipFill rotWithShape="1">
          <a:blip r:embed="rId4">
            <a:alphaModFix/>
          </a:blip>
          <a:srcRect l="24733" t="1058" r="21961" b="18126"/>
          <a:stretch/>
        </p:blipFill>
        <p:spPr>
          <a:xfrm>
            <a:off x="5518000" y="2077150"/>
            <a:ext cx="3491724" cy="297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 txBox="1">
            <a:spLocks noGrp="1"/>
          </p:cNvSpPr>
          <p:nvPr>
            <p:ph type="title"/>
          </p:nvPr>
        </p:nvSpPr>
        <p:spPr>
          <a:xfrm>
            <a:off x="167100" y="94325"/>
            <a:ext cx="8748600" cy="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300">
                <a:latin typeface="Times New Roman"/>
                <a:ea typeface="Times New Roman"/>
                <a:cs typeface="Times New Roman"/>
                <a:sym typeface="Times New Roman"/>
              </a:rPr>
              <a:t>Techniques Used </a:t>
            </a:r>
            <a:endParaRPr sz="2100" b="1">
              <a:solidFill>
                <a:srgbClr val="022F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26" name="Google Shape;226;p36"/>
          <p:cNvGrpSpPr/>
          <p:nvPr/>
        </p:nvGrpSpPr>
        <p:grpSpPr>
          <a:xfrm>
            <a:off x="219300" y="1055950"/>
            <a:ext cx="8696339" cy="3682553"/>
            <a:chOff x="0" y="955035"/>
            <a:chExt cx="6768106" cy="2540042"/>
          </a:xfrm>
        </p:grpSpPr>
        <p:sp>
          <p:nvSpPr>
            <p:cNvPr id="227" name="Google Shape;227;p36"/>
            <p:cNvSpPr/>
            <p:nvPr/>
          </p:nvSpPr>
          <p:spPr>
            <a:xfrm>
              <a:off x="0" y="955038"/>
              <a:ext cx="1903500" cy="2359500"/>
            </a:xfrm>
            <a:prstGeom prst="roundRect">
              <a:avLst>
                <a:gd name="adj" fmla="val 10000"/>
              </a:avLst>
            </a:prstGeom>
            <a:solidFill>
              <a:srgbClr val="022F61"/>
            </a:solidFill>
            <a:ln w="15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6"/>
            <p:cNvSpPr/>
            <p:nvPr/>
          </p:nvSpPr>
          <p:spPr>
            <a:xfrm>
              <a:off x="258609" y="1125373"/>
              <a:ext cx="1903500" cy="2359500"/>
            </a:xfrm>
            <a:prstGeom prst="roundRect">
              <a:avLst>
                <a:gd name="adj" fmla="val 10000"/>
              </a:avLst>
            </a:prstGeom>
            <a:solidFill>
              <a:srgbClr val="FFFFFF">
                <a:alpha val="89410"/>
              </a:srgbClr>
            </a:solidFill>
            <a:ln w="15875" cap="rnd" cmpd="sng">
              <a:solidFill>
                <a:srgbClr val="022F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ctr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B9375E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Image Denoising using Median filter:</a:t>
              </a:r>
              <a:r>
                <a:rPr lang="en" sz="20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" sz="1900">
                  <a:solidFill>
                    <a:srgbClr val="022F6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 this method, a median filter is used which is a square matrix of odd order. It eliminates the salt and pepper noise from the image resulting in a smooth output. </a:t>
              </a:r>
              <a:endParaRPr sz="1900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29" name="Google Shape;229;p36"/>
            <p:cNvSpPr/>
            <p:nvPr/>
          </p:nvSpPr>
          <p:spPr>
            <a:xfrm>
              <a:off x="2326550" y="955038"/>
              <a:ext cx="1903500" cy="2298300"/>
            </a:xfrm>
            <a:prstGeom prst="roundRect">
              <a:avLst>
                <a:gd name="adj" fmla="val 10000"/>
              </a:avLst>
            </a:prstGeom>
            <a:solidFill>
              <a:srgbClr val="022F61"/>
            </a:solidFill>
            <a:ln w="15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6"/>
            <p:cNvSpPr/>
            <p:nvPr/>
          </p:nvSpPr>
          <p:spPr>
            <a:xfrm>
              <a:off x="2538055" y="1155968"/>
              <a:ext cx="1903500" cy="2298300"/>
            </a:xfrm>
            <a:prstGeom prst="roundRect">
              <a:avLst>
                <a:gd name="adj" fmla="val 10000"/>
              </a:avLst>
            </a:prstGeom>
            <a:solidFill>
              <a:srgbClr val="FFFFFF">
                <a:alpha val="89410"/>
              </a:srgbClr>
            </a:solidFill>
            <a:ln w="15875" cap="rnd" cmpd="sng">
              <a:solidFill>
                <a:srgbClr val="022F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6"/>
            <p:cNvSpPr/>
            <p:nvPr/>
          </p:nvSpPr>
          <p:spPr>
            <a:xfrm>
              <a:off x="4609892" y="955035"/>
              <a:ext cx="1946700" cy="2318700"/>
            </a:xfrm>
            <a:prstGeom prst="roundRect">
              <a:avLst>
                <a:gd name="adj" fmla="val 10000"/>
              </a:avLst>
            </a:prstGeom>
            <a:solidFill>
              <a:srgbClr val="022F61"/>
            </a:solidFill>
            <a:ln w="15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6"/>
            <p:cNvSpPr/>
            <p:nvPr/>
          </p:nvSpPr>
          <p:spPr>
            <a:xfrm>
              <a:off x="4864606" y="1155968"/>
              <a:ext cx="1903500" cy="2318700"/>
            </a:xfrm>
            <a:prstGeom prst="roundRect">
              <a:avLst>
                <a:gd name="adj" fmla="val 10000"/>
              </a:avLst>
            </a:prstGeom>
            <a:solidFill>
              <a:srgbClr val="FFFFFF">
                <a:alpha val="89410"/>
              </a:srgbClr>
            </a:solidFill>
            <a:ln w="15875" cap="rnd" cmpd="sng">
              <a:solidFill>
                <a:srgbClr val="022F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6"/>
            <p:cNvSpPr txBox="1"/>
            <p:nvPr/>
          </p:nvSpPr>
          <p:spPr>
            <a:xfrm>
              <a:off x="4817496" y="1094778"/>
              <a:ext cx="1946700" cy="235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Century Gothic"/>
                <a:buNone/>
              </a:pPr>
              <a:r>
                <a:rPr lang="en" sz="2100">
                  <a:solidFill>
                    <a:srgbClr val="B9375E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GrayScaling:</a:t>
              </a:r>
              <a:r>
                <a:rPr lang="en" sz="1900">
                  <a:solidFill>
                    <a:srgbClr val="022F6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This method is used to convert the given image from color to gray-scale images as the gray-scale images are more efficient to work with then RGB images.</a:t>
              </a:r>
              <a:endParaRPr sz="1900" b="0" i="0" u="none" strike="noStrike" cap="none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34" name="Google Shape;234;p36"/>
            <p:cNvSpPr txBox="1"/>
            <p:nvPr/>
          </p:nvSpPr>
          <p:spPr>
            <a:xfrm>
              <a:off x="2538057" y="1135577"/>
              <a:ext cx="1946700" cy="235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57150" rIns="57150" bIns="57150" anchor="ctr" anchorCtr="0">
              <a:noAutofit/>
            </a:bodyPr>
            <a:lstStyle/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ctr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B9375E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Contrast Stretching of an image by manipulation of intensity values: </a:t>
              </a:r>
              <a:r>
                <a:rPr lang="en" sz="1900">
                  <a:solidFill>
                    <a:srgbClr val="022F6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This method attempts to improve an image by stretching the maximum and minimum intensities present to the possible min and max intensity    values.</a:t>
              </a:r>
              <a:endParaRPr sz="1900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0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Century Gothic"/>
                <a:buNone/>
              </a:pPr>
              <a:endParaRPr sz="2100">
                <a:solidFill>
                  <a:srgbClr val="B9375E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>
            <a:spLocks noGrp="1"/>
          </p:cNvSpPr>
          <p:nvPr>
            <p:ph type="title"/>
          </p:nvPr>
        </p:nvSpPr>
        <p:spPr>
          <a:xfrm>
            <a:off x="-150" y="1270200"/>
            <a:ext cx="9144000" cy="24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4800" b="1">
                <a:solidFill>
                  <a:srgbClr val="022F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 sz="4800" b="1">
              <a:solidFill>
                <a:srgbClr val="022F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ce">
  <a:themeElements>
    <a:clrScheme name="Slice">
      <a:dk1>
        <a:srgbClr val="000000"/>
      </a:dk1>
      <a:lt1>
        <a:srgbClr val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292</Words>
  <Application>Microsoft Office PowerPoint</Application>
  <PresentationFormat>On-screen Show (16:9)</PresentationFormat>
  <Paragraphs>89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Noto Sans Symbols</vt:lpstr>
      <vt:lpstr>Times New Roman</vt:lpstr>
      <vt:lpstr>Century Gothic</vt:lpstr>
      <vt:lpstr>Arial</vt:lpstr>
      <vt:lpstr>Simple Light</vt:lpstr>
      <vt:lpstr>Slice</vt:lpstr>
      <vt:lpstr>FACIAL EMOTION RECOGNITION</vt:lpstr>
      <vt:lpstr>Aim Of The Project The project aim is to recognise the emotion of a face in given image containing a face using concepts like Image Denoising using Median Filter and Contrast Stretching.We have also used OpenCV library in Python and Matplotlib library.   </vt:lpstr>
      <vt:lpstr>Implementation Sequence </vt:lpstr>
      <vt:lpstr>Process of Facial Emotion  Recognition</vt:lpstr>
      <vt:lpstr>                                                                                                                                                                                                               3.Face Detection: We will now detect the face from the                                     selected image using HAAR Classification model.         4. Face Emotion Recognition: The face emotion is then detected using python keras library and online 6-Layer CNN dataset.                               </vt:lpstr>
      <vt:lpstr>Techniques Used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EMOTION RECOGNITION</dc:title>
  <cp:lastModifiedBy>rishabh sahu</cp:lastModifiedBy>
  <cp:revision>2</cp:revision>
  <dcterms:modified xsi:type="dcterms:W3CDTF">2021-05-10T09:43:42Z</dcterms:modified>
</cp:coreProperties>
</file>